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7" r:id="rId3"/>
  </p:sldIdLst>
  <p:sldSz cx="6858000" cy="121920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3448" autoAdjust="0"/>
    <p:restoredTop sz="94660"/>
  </p:normalViewPr>
  <p:slideViewPr>
    <p:cSldViewPr snapToGrid="0">
      <p:cViewPr varScale="1">
        <p:scale>
          <a:sx n="57" d="100"/>
          <a:sy n="57" d="100"/>
        </p:scale>
        <p:origin x="42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8B60D-D585-4B4F-825C-664F320036E1}" type="datetimeFigureOut">
              <a:rPr lang="de-DE" smtClean="0"/>
              <a:t>31.07.2026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E0AB8-A3E1-4518-A44F-0372D392890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0710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8B60D-D585-4B4F-825C-664F320036E1}" type="datetimeFigureOut">
              <a:rPr lang="de-DE" smtClean="0"/>
              <a:t>31.07.2026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E0AB8-A3E1-4518-A44F-0372D392890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4516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8B60D-D585-4B4F-825C-664F320036E1}" type="datetimeFigureOut">
              <a:rPr lang="de-DE" smtClean="0"/>
              <a:t>31.07.2026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E0AB8-A3E1-4518-A44F-0372D392890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5853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8B60D-D585-4B4F-825C-664F320036E1}" type="datetimeFigureOut">
              <a:rPr lang="de-DE" smtClean="0"/>
              <a:t>31.07.2026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E0AB8-A3E1-4518-A44F-0372D392890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6437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8B60D-D585-4B4F-825C-664F320036E1}" type="datetimeFigureOut">
              <a:rPr lang="de-DE" smtClean="0"/>
              <a:t>31.07.2026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E0AB8-A3E1-4518-A44F-0372D392890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26196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8B60D-D585-4B4F-825C-664F320036E1}" type="datetimeFigureOut">
              <a:rPr lang="de-DE" smtClean="0"/>
              <a:t>31.07.2026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E0AB8-A3E1-4518-A44F-0372D392890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8947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8B60D-D585-4B4F-825C-664F320036E1}" type="datetimeFigureOut">
              <a:rPr lang="de-DE" smtClean="0"/>
              <a:t>31.07.2026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E0AB8-A3E1-4518-A44F-0372D392890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4694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8B60D-D585-4B4F-825C-664F320036E1}" type="datetimeFigureOut">
              <a:rPr lang="de-DE" smtClean="0"/>
              <a:t>31.07.2026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E0AB8-A3E1-4518-A44F-0372D392890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1455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8B60D-D585-4B4F-825C-664F320036E1}" type="datetimeFigureOut">
              <a:rPr lang="de-DE" smtClean="0"/>
              <a:t>31.07.2026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E0AB8-A3E1-4518-A44F-0372D392890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9327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8B60D-D585-4B4F-825C-664F320036E1}" type="datetimeFigureOut">
              <a:rPr lang="de-DE" smtClean="0"/>
              <a:t>31.07.2026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E0AB8-A3E1-4518-A44F-0372D392890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5263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8B60D-D585-4B4F-825C-664F320036E1}" type="datetimeFigureOut">
              <a:rPr lang="de-DE" smtClean="0"/>
              <a:t>31.07.2026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E0AB8-A3E1-4518-A44F-0372D392890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3124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6B8B60D-D585-4B4F-825C-664F320036E1}" type="datetimeFigureOut">
              <a:rPr lang="de-DE" smtClean="0"/>
              <a:t>31.07.2026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FE0AB8-A3E1-4518-A44F-0372D392890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7354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darkamarquardt-consultingservices.com" TargetMode="External"/><Relationship Id="rId2" Type="http://schemas.openxmlformats.org/officeDocument/2006/relationships/hyperlink" Target="mailto:darka_marquardt@web.de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darkamarquardt-consultingservices.com" TargetMode="External"/><Relationship Id="rId2" Type="http://schemas.openxmlformats.org/officeDocument/2006/relationships/hyperlink" Target="mailto:darka_marquardt@web.de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4.jp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D8F5FD-18A6-DCAE-F42B-53322C39C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6BE583F8-288C-64A0-41DE-3B46EDA1D4D9}"/>
              </a:ext>
            </a:extLst>
          </p:cNvPr>
          <p:cNvSpPr/>
          <p:nvPr/>
        </p:nvSpPr>
        <p:spPr>
          <a:xfrm>
            <a:off x="218396" y="1321138"/>
            <a:ext cx="6422492" cy="107154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de-DE" sz="1000" noProof="1">
              <a:solidFill>
                <a:schemeClr val="tx1"/>
              </a:solidFill>
            </a:endParaRPr>
          </a:p>
          <a:p>
            <a:r>
              <a:rPr lang="de-DE" sz="1000" noProof="1">
                <a:solidFill>
                  <a:schemeClr val="tx1"/>
                </a:solidFill>
              </a:rPr>
              <a:t>MEINE KENNTNISSE </a:t>
            </a:r>
          </a:p>
          <a:p>
            <a:r>
              <a:rPr lang="de-DE" sz="1000" noProof="1">
                <a:solidFill>
                  <a:schemeClr val="tx1"/>
                </a:solidFill>
              </a:rPr>
              <a:t>End2End Employee Life Cycle + weitere anliegende Themen, die zum People Management gehören)</a:t>
            </a:r>
          </a:p>
          <a:p>
            <a:endParaRPr lang="de-DE" sz="1000" noProof="1">
              <a:solidFill>
                <a:schemeClr val="tx1"/>
              </a:solidFill>
            </a:endParaRPr>
          </a:p>
          <a:p>
            <a:endParaRPr lang="de-DE" sz="1000" noProof="1">
              <a:solidFill>
                <a:schemeClr val="tx1"/>
              </a:solidFill>
            </a:endParaRPr>
          </a:p>
          <a:p>
            <a:endParaRPr lang="de-DE" sz="1000" noProof="1">
              <a:solidFill>
                <a:schemeClr val="tx1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5FE56248-82AF-92F2-6539-AC0917442FD8}"/>
              </a:ext>
            </a:extLst>
          </p:cNvPr>
          <p:cNvSpPr/>
          <p:nvPr/>
        </p:nvSpPr>
        <p:spPr>
          <a:xfrm>
            <a:off x="209687" y="81180"/>
            <a:ext cx="6422492" cy="10919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noProof="1">
              <a:solidFill>
                <a:schemeClr val="tx1"/>
              </a:solidFill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D900EE96-C562-630C-921F-40FB652DF996}"/>
              </a:ext>
            </a:extLst>
          </p:cNvPr>
          <p:cNvSpPr txBox="1"/>
          <p:nvPr/>
        </p:nvSpPr>
        <p:spPr>
          <a:xfrm>
            <a:off x="3633309" y="1981371"/>
            <a:ext cx="3026979" cy="107516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Labour Relations (z.B. Tarif)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Zusammenarbeit mit Betriebsräten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HR Compliance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Arbeitsrecht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endParaRPr lang="de-DE" sz="1050" noProof="1"/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Global HR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Organisationsentwicklung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HR Governance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(Globale) Datenschutzlösungen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HR Risk Management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HR Shared Services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Strategisches Business Partnering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endParaRPr lang="de-DE" sz="1050" noProof="1"/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HR-Technologie, HR-IT-Landschaft &amp; Strategie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HRIS Implementierungen (Workday, SAP SuccessFactors, Personio) inkl. Vertragswerk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Steuerung von HR-Dienstleistern &amp; externen Partnern 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endParaRPr lang="de-DE" sz="1050" noProof="1"/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People Analytics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KI im Personalmanagement &amp; am Arbeitsplatz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Workforce Analytics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Workforce Cost Management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HR Budget- und Finanzplanung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Strategische Personalkostenplanung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endParaRPr lang="de-DE" sz="1050" noProof="1"/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Mergers &amp; Acquisitions (People Due Diligence)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Post-Merger Integration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Restrukturierungen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Transformationen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Organizational Effectiveness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Future of Work: Kompetenzen heute &amp; morgen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Produktivität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Aufbau neuer organisationaler Fähigkeiten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Krisenführung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Kulturtransformation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Change Management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Change Communication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endParaRPr lang="de-DE" sz="1050" noProof="1"/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Executive Leadership Advisory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Betreuung von Vorstand sowie </a:t>
            </a:r>
            <a:br>
              <a:rPr lang="de-DE" sz="1050" noProof="1"/>
            </a:br>
            <a:r>
              <a:rPr lang="de-DE" sz="1050" noProof="1"/>
              <a:t>Vergütungs- und Personalausschüssen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Kommunikation mit Investoren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Corporate Governance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Ethics &amp; Compliance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endParaRPr lang="de-DE" sz="1050" noProof="1"/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endParaRPr lang="de-DE" sz="1050" noProof="1">
              <a:solidFill>
                <a:schemeClr val="tx1"/>
              </a:solidFill>
            </a:endParaRPr>
          </a:p>
          <a:p>
            <a:pPr marL="228600" indent="-228600">
              <a:spcAft>
                <a:spcPts val="400"/>
              </a:spcAft>
              <a:buFont typeface="+mj-lt"/>
              <a:buAutoNum type="arabicPeriod" startAt="42"/>
            </a:pPr>
            <a:endParaRPr lang="de-DE" sz="1050" noProof="1">
              <a:solidFill>
                <a:schemeClr val="tx1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6B48841A-C380-D78A-8E91-18E9C8C69A2C}"/>
              </a:ext>
            </a:extLst>
          </p:cNvPr>
          <p:cNvSpPr txBox="1"/>
          <p:nvPr/>
        </p:nvSpPr>
        <p:spPr>
          <a:xfrm>
            <a:off x="695768" y="1969898"/>
            <a:ext cx="3135253" cy="9966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HR (People) Strategy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Workforce Strategy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Operating Model Design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Job Design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endParaRPr lang="de-DE" sz="1050" noProof="1">
              <a:solidFill>
                <a:schemeClr val="tx1"/>
              </a:solidFill>
            </a:endParaRP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Employer Branding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Talent Attraction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Recruiting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Executive Search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Candidate Experience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Auswahl &amp; Assessment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Einstellung (Hiring)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Onboarding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Begleitung der Probezeit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endParaRPr lang="de-DE" sz="1050" noProof="1">
              <a:solidFill>
                <a:schemeClr val="tx1"/>
              </a:solidFill>
            </a:endParaRP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Talent Management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Performance Management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Learning &amp; Development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Leadership Development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Nachfolgeplanung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Talentprogramme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Fast Track Programme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Karrierekonzepte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Interne Mobilität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Internationale Mobilität (Entsendung)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Skill &amp; Kompetenz-Management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Offboarding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Alumni </a:t>
            </a:r>
            <a:r>
              <a:rPr lang="de-DE" sz="1050" noProof="1"/>
              <a:t>Management</a:t>
            </a:r>
            <a:endParaRPr lang="de-DE" sz="1050" noProof="1">
              <a:solidFill>
                <a:schemeClr val="tx1"/>
              </a:solidFill>
            </a:endParaRP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endParaRPr lang="de-DE" sz="1050" noProof="1">
              <a:solidFill>
                <a:schemeClr val="tx1"/>
              </a:solidFill>
            </a:endParaRP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Compensation &amp; Benefits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Job Architecture (Grading)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Vergütungssysteme &amp; Rewards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Executive Compensation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Payroll Outsourcing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Payroll (Gehaltsabrechnung)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Zeitwirtschaft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HR Operations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endParaRPr lang="de-DE" sz="1050" noProof="1">
              <a:solidFill>
                <a:schemeClr val="tx1"/>
              </a:solidFill>
            </a:endParaRP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Employee Relations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Interne Kommunikation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Anerkennung &amp; Recognition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Employee Engagement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Wellbeing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Diversity, Equity &amp; Inclusion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Unternehmenskultur &amp; Werte</a:t>
            </a:r>
          </a:p>
        </p:txBody>
      </p: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DF42059B-F8CB-8E80-FB2F-D7B9A6FCC90C}"/>
              </a:ext>
            </a:extLst>
          </p:cNvPr>
          <p:cNvCxnSpPr>
            <a:cxnSpLocks/>
          </p:cNvCxnSpPr>
          <p:nvPr/>
        </p:nvCxnSpPr>
        <p:spPr>
          <a:xfrm>
            <a:off x="318041" y="1922273"/>
            <a:ext cx="6221918" cy="0"/>
          </a:xfrm>
          <a:prstGeom prst="line">
            <a:avLst/>
          </a:prstGeom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feld 11">
            <a:extLst>
              <a:ext uri="{FF2B5EF4-FFF2-40B4-BE49-F238E27FC236}">
                <a16:creationId xmlns:a16="http://schemas.microsoft.com/office/drawing/2014/main" id="{A3AE2213-4162-8032-7759-6562AEED874B}"/>
              </a:ext>
            </a:extLst>
          </p:cNvPr>
          <p:cNvSpPr txBox="1"/>
          <p:nvPr/>
        </p:nvSpPr>
        <p:spPr>
          <a:xfrm>
            <a:off x="1434857" y="155378"/>
            <a:ext cx="20921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b="1" noProof="1"/>
              <a:t>DARKA MARQUARDT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5912EBA9-2DDF-8175-DCF5-A409BE239DF9}"/>
              </a:ext>
            </a:extLst>
          </p:cNvPr>
          <p:cNvSpPr txBox="1"/>
          <p:nvPr/>
        </p:nvSpPr>
        <p:spPr>
          <a:xfrm>
            <a:off x="1434857" y="631649"/>
            <a:ext cx="12971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noProof="1"/>
              <a:t>+49 160 90143231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BF773E95-7F5E-F4B4-3387-79EB4F5A4AC8}"/>
              </a:ext>
            </a:extLst>
          </p:cNvPr>
          <p:cNvSpPr txBox="1"/>
          <p:nvPr/>
        </p:nvSpPr>
        <p:spPr>
          <a:xfrm>
            <a:off x="1446368" y="821420"/>
            <a:ext cx="4626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noProof="1">
                <a:hlinkClick r:id="rId2"/>
              </a:rPr>
              <a:t>darka_marquardt@web.de</a:t>
            </a:r>
            <a:endParaRPr lang="de-DE" sz="900" noProof="1"/>
          </a:p>
          <a:p>
            <a:r>
              <a:rPr lang="de-DE" sz="900" noProof="1">
                <a:hlinkClick r:id="rId3"/>
              </a:rPr>
              <a:t>info@darkamarquardt-consultingservices.com</a:t>
            </a:r>
            <a:r>
              <a:rPr lang="de-DE" sz="900" noProof="1"/>
              <a:t> 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8BC7B893-E7A4-CCAB-037F-9E7D2D56D65F}"/>
              </a:ext>
            </a:extLst>
          </p:cNvPr>
          <p:cNvSpPr txBox="1"/>
          <p:nvPr/>
        </p:nvSpPr>
        <p:spPr>
          <a:xfrm>
            <a:off x="1446368" y="450928"/>
            <a:ext cx="239360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noProof="1"/>
              <a:t>CHRO </a:t>
            </a:r>
            <a:r>
              <a:rPr lang="de-DE" sz="1050" noProof="1">
                <a:latin typeface="Aptos" panose="020B0004020202020204" pitchFamily="34" charset="0"/>
              </a:rPr>
              <a:t>│ </a:t>
            </a:r>
            <a:r>
              <a:rPr lang="de-DE" sz="1050" noProof="1"/>
              <a:t>CPO </a:t>
            </a:r>
            <a:r>
              <a:rPr lang="de-DE" sz="1050" noProof="1">
                <a:latin typeface="Aptos" panose="020B0004020202020204" pitchFamily="34" charset="0"/>
              </a:rPr>
              <a:t>│ </a:t>
            </a:r>
            <a:r>
              <a:rPr lang="de-DE" sz="1050" noProof="1"/>
              <a:t>CHIEF WORK OFFICER</a:t>
            </a:r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6791B4D4-0428-5832-88C0-8C6D49589A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65"/>
          <a:stretch>
            <a:fillRect/>
          </a:stretch>
        </p:blipFill>
        <p:spPr>
          <a:xfrm>
            <a:off x="447188" y="155378"/>
            <a:ext cx="886612" cy="11181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B65CEB91-FF03-822A-E713-1059A1A040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799" y="735193"/>
            <a:ext cx="583184" cy="386806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45A06662-2166-FCF9-468E-A566A842046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0779" y="155378"/>
            <a:ext cx="999180" cy="99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893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D8F5FD-18A6-DCAE-F42B-53322C39C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6BE583F8-288C-64A0-41DE-3B46EDA1D4D9}"/>
              </a:ext>
            </a:extLst>
          </p:cNvPr>
          <p:cNvSpPr/>
          <p:nvPr/>
        </p:nvSpPr>
        <p:spPr>
          <a:xfrm>
            <a:off x="218396" y="1321138"/>
            <a:ext cx="6422492" cy="107154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de-DE" sz="1000" noProof="1">
              <a:solidFill>
                <a:schemeClr val="tx1"/>
              </a:solidFill>
            </a:endParaRPr>
          </a:p>
          <a:p>
            <a:r>
              <a:rPr lang="de-DE" sz="1000" b="1" noProof="1">
                <a:solidFill>
                  <a:schemeClr val="tx1"/>
                </a:solidFill>
              </a:rPr>
              <a:t>MY EXPERTISE</a:t>
            </a:r>
            <a:endParaRPr lang="de-DE" sz="1000" noProof="1">
              <a:solidFill>
                <a:schemeClr val="tx1"/>
              </a:solidFill>
            </a:endParaRPr>
          </a:p>
          <a:p>
            <a:r>
              <a:rPr lang="de-DE" sz="1000" noProof="1">
                <a:solidFill>
                  <a:schemeClr val="tx1"/>
                </a:solidFill>
              </a:rPr>
              <a:t>End-to-End Employee Lifecycle &amp; the Full People Management Ecosystem</a:t>
            </a:r>
          </a:p>
          <a:p>
            <a:endParaRPr lang="de-DE" sz="1000" noProof="1">
              <a:solidFill>
                <a:schemeClr val="tx1"/>
              </a:solidFill>
            </a:endParaRPr>
          </a:p>
          <a:p>
            <a:endParaRPr lang="de-DE" sz="1000" noProof="1">
              <a:solidFill>
                <a:schemeClr val="tx1"/>
              </a:solidFill>
            </a:endParaRPr>
          </a:p>
          <a:p>
            <a:endParaRPr lang="de-DE" sz="1000" noProof="1">
              <a:solidFill>
                <a:schemeClr val="tx1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5FE56248-82AF-92F2-6539-AC0917442FD8}"/>
              </a:ext>
            </a:extLst>
          </p:cNvPr>
          <p:cNvSpPr/>
          <p:nvPr/>
        </p:nvSpPr>
        <p:spPr>
          <a:xfrm>
            <a:off x="209687" y="81180"/>
            <a:ext cx="6422492" cy="10919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noProof="1">
              <a:solidFill>
                <a:schemeClr val="tx1"/>
              </a:solidFill>
            </a:endParaRP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969274C4-F020-B714-56B0-5E5F93313871}"/>
              </a:ext>
            </a:extLst>
          </p:cNvPr>
          <p:cNvSpPr txBox="1"/>
          <p:nvPr/>
        </p:nvSpPr>
        <p:spPr>
          <a:xfrm>
            <a:off x="1434857" y="155378"/>
            <a:ext cx="20921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b="1" noProof="1"/>
              <a:t>DARKA MARQUARDT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3C316F11-4A57-3BDF-0B84-319CEB12ABCB}"/>
              </a:ext>
            </a:extLst>
          </p:cNvPr>
          <p:cNvSpPr txBox="1"/>
          <p:nvPr/>
        </p:nvSpPr>
        <p:spPr>
          <a:xfrm>
            <a:off x="1434857" y="631649"/>
            <a:ext cx="12971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noProof="1"/>
              <a:t>+49 160 90143231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6E114850-CCA9-6B7D-BF52-CA05B885716B}"/>
              </a:ext>
            </a:extLst>
          </p:cNvPr>
          <p:cNvSpPr txBox="1"/>
          <p:nvPr/>
        </p:nvSpPr>
        <p:spPr>
          <a:xfrm>
            <a:off x="1446368" y="821420"/>
            <a:ext cx="4626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noProof="1">
                <a:hlinkClick r:id="rId2"/>
              </a:rPr>
              <a:t>darka_marquardt@web.de</a:t>
            </a:r>
            <a:endParaRPr lang="de-DE" sz="900" noProof="1"/>
          </a:p>
          <a:p>
            <a:r>
              <a:rPr lang="de-DE" sz="900" noProof="1">
                <a:hlinkClick r:id="rId3"/>
              </a:rPr>
              <a:t>info@darkamarquardt-consultingservices.com</a:t>
            </a:r>
            <a:r>
              <a:rPr lang="de-DE" sz="900" noProof="1"/>
              <a:t> 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946EB56E-1FF0-8CBB-BF8B-01CFC3C5415B}"/>
              </a:ext>
            </a:extLst>
          </p:cNvPr>
          <p:cNvSpPr txBox="1"/>
          <p:nvPr/>
        </p:nvSpPr>
        <p:spPr>
          <a:xfrm>
            <a:off x="1446368" y="450928"/>
            <a:ext cx="239360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noProof="1"/>
              <a:t>CHRO </a:t>
            </a:r>
            <a:r>
              <a:rPr lang="de-DE" sz="1050" noProof="1">
                <a:latin typeface="Aptos" panose="020B0004020202020204" pitchFamily="34" charset="0"/>
              </a:rPr>
              <a:t>│ </a:t>
            </a:r>
            <a:r>
              <a:rPr lang="de-DE" sz="1050" noProof="1"/>
              <a:t>CPO </a:t>
            </a:r>
            <a:r>
              <a:rPr lang="de-DE" sz="1050" noProof="1">
                <a:latin typeface="Aptos" panose="020B0004020202020204" pitchFamily="34" charset="0"/>
              </a:rPr>
              <a:t>│ </a:t>
            </a:r>
            <a:r>
              <a:rPr lang="de-DE" sz="1050" noProof="1"/>
              <a:t>CHIEF WORK OFFICER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D900EE96-C562-630C-921F-40FB652DF996}"/>
              </a:ext>
            </a:extLst>
          </p:cNvPr>
          <p:cNvSpPr txBox="1"/>
          <p:nvPr/>
        </p:nvSpPr>
        <p:spPr>
          <a:xfrm>
            <a:off x="3429000" y="2184571"/>
            <a:ext cx="3026979" cy="98411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Labour Relations (z.B. Tariff)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Works Council(s)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HR Compliance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Labour Law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endParaRPr lang="de-DE" sz="1050" noProof="1"/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Global HR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OD = Organisational Development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HR Governance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(Global) Data Protection Solutions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HR Risk Management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HR Shared Services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Strategic Business Partnering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endParaRPr lang="de-DE" sz="1050" noProof="1"/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HR-Technology, HR-IT-Landscape &amp; Strategy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HRIS Deployment (Workday, SAP SuccessFactors, Personio) incl. Contracting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Management of Solution Providers, external Partner &amp; Parties in HR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endParaRPr lang="de-DE" sz="1050" noProof="1"/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People Analytics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AI in People Management &amp; in the workplace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Workforce Analytics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Workforce Cost Management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HR Budget- und Finance Planning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Strategic Personnel Cost Planning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endParaRPr lang="de-DE" sz="1050" noProof="1"/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Mergers &amp; Acquisitions (People Due Diligence)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Post-Merger Integration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Restructuring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Transformations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Organizational Effectiveness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Future of Work: Today &amp; Future Skills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Productivity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Upskilling of the organisation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Leadership in crisis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Cultural Transformation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Change Management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Change Communication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endParaRPr lang="de-DE" sz="1050" noProof="1"/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Executive Leadership Advisory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Advising Executive Boards &amp; Compensation Committees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Communication with Investors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Corporate Governance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 startAt="42"/>
            </a:pPr>
            <a:r>
              <a:rPr lang="de-DE" sz="1050" noProof="1"/>
              <a:t>Ethics &amp; Compliance</a:t>
            </a:r>
            <a:endParaRPr lang="de-DE" sz="1050" noProof="1">
              <a:solidFill>
                <a:schemeClr val="tx1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6B48841A-C380-D78A-8E91-18E9C8C69A2C}"/>
              </a:ext>
            </a:extLst>
          </p:cNvPr>
          <p:cNvSpPr txBox="1"/>
          <p:nvPr/>
        </p:nvSpPr>
        <p:spPr>
          <a:xfrm>
            <a:off x="491459" y="2173098"/>
            <a:ext cx="2831265" cy="9620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HR (People) Strategy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Workforce Strategy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Operating Model Design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Job Design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endParaRPr lang="de-DE" sz="1050" noProof="1">
              <a:solidFill>
                <a:schemeClr val="tx1"/>
              </a:solidFill>
            </a:endParaRP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Employer Branding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Talent Attraction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Recruiting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Executive Search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Candidate Experience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/>
              <a:t>Candidate Assessment &amp; Selection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Hiring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Onboarding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Probationary Period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endParaRPr lang="de-DE" sz="1050" noProof="1">
              <a:solidFill>
                <a:schemeClr val="tx1"/>
              </a:solidFill>
            </a:endParaRP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Talent Management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Performance Management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Learning &amp; Development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Leadership Development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Succession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Talent Programs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Fast Track Programs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Carreer Framework Design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Internal Mobility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International </a:t>
            </a:r>
            <a:r>
              <a:rPr lang="de-DE" sz="1050" noProof="1"/>
              <a:t>Assignment</a:t>
            </a:r>
            <a:endParaRPr lang="de-DE" sz="1050" noProof="1">
              <a:solidFill>
                <a:schemeClr val="tx1"/>
              </a:solidFill>
            </a:endParaRP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Skill &amp; Competence Management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Offboarding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Alumni </a:t>
            </a:r>
            <a:r>
              <a:rPr lang="de-DE" sz="1050" noProof="1"/>
              <a:t>Management</a:t>
            </a:r>
            <a:endParaRPr lang="de-DE" sz="1050" noProof="1">
              <a:solidFill>
                <a:schemeClr val="tx1"/>
              </a:solidFill>
            </a:endParaRP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endParaRPr lang="de-DE" sz="1050" noProof="1">
              <a:solidFill>
                <a:schemeClr val="tx1"/>
              </a:solidFill>
            </a:endParaRP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Compensation &amp; Benefits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Job Architecture (Grading)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Compensation &amp; Rewards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Executive Compensation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Payroll Outsourcing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Payroll </a:t>
            </a:r>
            <a:endParaRPr lang="de-DE" sz="1050" noProof="1"/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Time &amp; Absence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HR Operations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endParaRPr lang="de-DE" sz="1050" noProof="1">
              <a:solidFill>
                <a:schemeClr val="tx1"/>
              </a:solidFill>
            </a:endParaRP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Employee Relations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Internal </a:t>
            </a:r>
            <a:r>
              <a:rPr lang="de-DE" sz="1050" noProof="1"/>
              <a:t>C</a:t>
            </a:r>
            <a:r>
              <a:rPr lang="de-DE" sz="1050" noProof="1">
                <a:solidFill>
                  <a:schemeClr val="tx1"/>
                </a:solidFill>
              </a:rPr>
              <a:t>ommunication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Appreciation &amp; Recognition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Employee Engagement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Wellbeing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Diversity, Equity &amp; Inclusion</a:t>
            </a:r>
          </a:p>
          <a:p>
            <a:pPr marL="228600" indent="-228600" fontAlgn="base">
              <a:spcAft>
                <a:spcPts val="400"/>
              </a:spcAft>
              <a:buFont typeface="+mj-lt"/>
              <a:buAutoNum type="arabicPeriod"/>
            </a:pPr>
            <a:r>
              <a:rPr lang="de-DE" sz="1050" noProof="1">
                <a:solidFill>
                  <a:schemeClr val="tx1"/>
                </a:solidFill>
              </a:rPr>
              <a:t>Company Culture &amp; Values</a:t>
            </a:r>
          </a:p>
        </p:txBody>
      </p: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DF42059B-F8CB-8E80-FB2F-D7B9A6FCC90C}"/>
              </a:ext>
            </a:extLst>
          </p:cNvPr>
          <p:cNvCxnSpPr>
            <a:cxnSpLocks/>
          </p:cNvCxnSpPr>
          <p:nvPr/>
        </p:nvCxnSpPr>
        <p:spPr>
          <a:xfrm>
            <a:off x="318041" y="1922273"/>
            <a:ext cx="6221918" cy="0"/>
          </a:xfrm>
          <a:prstGeom prst="line">
            <a:avLst/>
          </a:prstGeom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Grafik 7">
            <a:extLst>
              <a:ext uri="{FF2B5EF4-FFF2-40B4-BE49-F238E27FC236}">
                <a16:creationId xmlns:a16="http://schemas.microsoft.com/office/drawing/2014/main" id="{FCE9A0ED-4DBB-6977-67A1-38D5753026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65"/>
          <a:stretch>
            <a:fillRect/>
          </a:stretch>
        </p:blipFill>
        <p:spPr>
          <a:xfrm>
            <a:off x="447188" y="155378"/>
            <a:ext cx="886612" cy="11181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03B2A7DA-0506-73FC-5A26-05320F0C85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9843" y="691654"/>
            <a:ext cx="630140" cy="403209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63B26848-F66A-FCC3-FDB5-19EF5A3EEB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3664" y="155378"/>
            <a:ext cx="999180" cy="99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2442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551</Words>
  <Application>Microsoft Office PowerPoint</Application>
  <PresentationFormat>Breitbild</PresentationFormat>
  <Paragraphs>193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Darka Marquardt</dc:creator>
  <cp:lastModifiedBy>Darka Marquardt</cp:lastModifiedBy>
  <cp:revision>9</cp:revision>
  <cp:lastPrinted>2026-07-31T17:17:09Z</cp:lastPrinted>
  <dcterms:created xsi:type="dcterms:W3CDTF">2026-07-16T19:54:45Z</dcterms:created>
  <dcterms:modified xsi:type="dcterms:W3CDTF">2026-07-31T17:47:36Z</dcterms:modified>
</cp:coreProperties>
</file>